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48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BC9828-087F-40FE-A5F3-9EDD2D2BBD33}" type="datetimeFigureOut">
              <a:rPr lang="ru-RU" smtClean="0"/>
              <a:pPr/>
              <a:t>30.11.2010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013490-CC43-4EDA-A45D-6B9F0297938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Дата 14"/>
          <p:cNvSpPr>
            <a:spLocks noGrp="1"/>
          </p:cNvSpPr>
          <p:nvPr>
            <p:ph type="dt" sz="half" idx="10"/>
          </p:nvPr>
        </p:nvSpPr>
        <p:spPr/>
        <p:txBody>
          <a:bodyPr/>
          <a:lstStyle/>
          <a:p>
            <a:fld id="{A179FACF-7578-47D8-80A4-665CD594F8EB}" type="datetimeFigureOut">
              <a:rPr lang="ru-RU" smtClean="0"/>
              <a:pPr/>
              <a:t>30.11.2010</a:t>
            </a:fld>
            <a:endParaRPr lang="ru-RU" dirty="0"/>
          </a:p>
        </p:txBody>
      </p:sp>
      <p:sp>
        <p:nvSpPr>
          <p:cNvPr id="16" name="Номер слайда 15"/>
          <p:cNvSpPr>
            <a:spLocks noGrp="1"/>
          </p:cNvSpPr>
          <p:nvPr>
            <p:ph type="sldNum" sz="quarter" idx="11"/>
          </p:nvPr>
        </p:nvSpPr>
        <p:spPr/>
        <p:txBody>
          <a:bodyPr/>
          <a:lstStyle/>
          <a:p>
            <a:fld id="{FC874223-F873-4067-99BE-2E474F6C694F}" type="slidenum">
              <a:rPr lang="ru-RU" smtClean="0"/>
              <a:pPr/>
              <a:t>‹#›</a:t>
            </a:fld>
            <a:endParaRPr lang="ru-RU" dirty="0"/>
          </a:p>
        </p:txBody>
      </p:sp>
      <p:sp>
        <p:nvSpPr>
          <p:cNvPr id="17" name="Нижний колонтитул 16"/>
          <p:cNvSpPr>
            <a:spLocks noGrp="1"/>
          </p:cNvSpPr>
          <p:nvPr>
            <p:ph type="ftr" sz="quarter" idx="12"/>
          </p:nvPr>
        </p:nvSpPr>
        <p:spPr/>
        <p:txBody>
          <a:bodyPr/>
          <a:lstStyle/>
          <a:p>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179FACF-7578-47D8-80A4-665CD594F8EB}" type="datetimeFigureOut">
              <a:rPr lang="ru-RU" smtClean="0"/>
              <a:pPr/>
              <a:t>30.11.2010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C874223-F873-4067-99BE-2E474F6C694F}"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179FACF-7578-47D8-80A4-665CD594F8EB}" type="datetimeFigureOut">
              <a:rPr lang="ru-RU" smtClean="0"/>
              <a:pPr/>
              <a:t>30.11.2010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C874223-F873-4067-99BE-2E474F6C694F}"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A179FACF-7578-47D8-80A4-665CD594F8EB}" type="datetimeFigureOut">
              <a:rPr lang="ru-RU" smtClean="0"/>
              <a:pPr/>
              <a:t>30.11.2010</a:t>
            </a:fld>
            <a:endParaRPr lang="ru-RU" dirty="0"/>
          </a:p>
        </p:txBody>
      </p:sp>
      <p:sp>
        <p:nvSpPr>
          <p:cNvPr id="15" name="Номер слайда 14"/>
          <p:cNvSpPr>
            <a:spLocks noGrp="1"/>
          </p:cNvSpPr>
          <p:nvPr>
            <p:ph type="sldNum" sz="quarter" idx="15"/>
          </p:nvPr>
        </p:nvSpPr>
        <p:spPr/>
        <p:txBody>
          <a:bodyPr/>
          <a:lstStyle>
            <a:lvl1pPr algn="ctr">
              <a:defRPr/>
            </a:lvl1pPr>
          </a:lstStyle>
          <a:p>
            <a:fld id="{FC874223-F873-4067-99BE-2E474F6C694F}" type="slidenum">
              <a:rPr lang="ru-RU" smtClean="0"/>
              <a:pPr/>
              <a:t>‹#›</a:t>
            </a:fld>
            <a:endParaRPr lang="ru-RU" dirty="0"/>
          </a:p>
        </p:txBody>
      </p:sp>
      <p:sp>
        <p:nvSpPr>
          <p:cNvPr id="16" name="Нижний колонтитул 15"/>
          <p:cNvSpPr>
            <a:spLocks noGrp="1"/>
          </p:cNvSpPr>
          <p:nvPr>
            <p:ph type="ftr" sz="quarter" idx="16"/>
          </p:nvPr>
        </p:nvSpPr>
        <p:spPr/>
        <p:txBody>
          <a:bodyPr/>
          <a:lstStyle/>
          <a:p>
            <a:endParaRPr lang="ru-RU" dirty="0"/>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A179FACF-7578-47D8-80A4-665CD594F8EB}" type="datetimeFigureOut">
              <a:rPr lang="ru-RU" smtClean="0"/>
              <a:pPr/>
              <a:t>30.11.2010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C874223-F873-4067-99BE-2E474F6C694F}" type="slidenum">
              <a:rPr lang="ru-RU" smtClean="0"/>
              <a:pPr/>
              <a:t>‹#›</a:t>
            </a:fld>
            <a:endParaRPr lang="ru-RU" dirty="0"/>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A179FACF-7578-47D8-80A4-665CD594F8EB}" type="datetimeFigureOut">
              <a:rPr lang="ru-RU" smtClean="0"/>
              <a:pPr/>
              <a:t>30.11.2010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C874223-F873-4067-99BE-2E474F6C694F}"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FC874223-F873-4067-99BE-2E474F6C694F}" type="slidenum">
              <a:rPr lang="ru-RU" smtClean="0"/>
              <a:pPr/>
              <a:t>‹#›</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7" name="Дата 6"/>
          <p:cNvSpPr>
            <a:spLocks noGrp="1"/>
          </p:cNvSpPr>
          <p:nvPr>
            <p:ph type="dt" sz="half" idx="10"/>
          </p:nvPr>
        </p:nvSpPr>
        <p:spPr/>
        <p:txBody>
          <a:bodyPr/>
          <a:lstStyle/>
          <a:p>
            <a:fld id="{A179FACF-7578-47D8-80A4-665CD594F8EB}" type="datetimeFigureOut">
              <a:rPr lang="ru-RU" smtClean="0"/>
              <a:pPr/>
              <a:t>30.11.2010</a:t>
            </a:fld>
            <a:endParaRPr lang="ru-RU" dirty="0"/>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A179FACF-7578-47D8-80A4-665CD594F8EB}" type="datetimeFigureOut">
              <a:rPr lang="ru-RU" smtClean="0"/>
              <a:pPr/>
              <a:t>30.11.2010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FC874223-F873-4067-99BE-2E474F6C694F}"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179FACF-7578-47D8-80A4-665CD594F8EB}" type="datetimeFigureOut">
              <a:rPr lang="ru-RU" smtClean="0"/>
              <a:pPr/>
              <a:t>30.11.2010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C874223-F873-4067-99BE-2E474F6C694F}"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A179FACF-7578-47D8-80A4-665CD594F8EB}" type="datetimeFigureOut">
              <a:rPr lang="ru-RU" smtClean="0"/>
              <a:pPr/>
              <a:t>30.11.2010</a:t>
            </a:fld>
            <a:endParaRPr lang="ru-RU" dirty="0"/>
          </a:p>
        </p:txBody>
      </p:sp>
      <p:sp>
        <p:nvSpPr>
          <p:cNvPr id="9" name="Номер слайда 8"/>
          <p:cNvSpPr>
            <a:spLocks noGrp="1"/>
          </p:cNvSpPr>
          <p:nvPr>
            <p:ph type="sldNum" sz="quarter" idx="15"/>
          </p:nvPr>
        </p:nvSpPr>
        <p:spPr/>
        <p:txBody>
          <a:bodyPr/>
          <a:lstStyle/>
          <a:p>
            <a:fld id="{FC874223-F873-4067-99BE-2E474F6C694F}" type="slidenum">
              <a:rPr lang="ru-RU" smtClean="0"/>
              <a:pPr/>
              <a:t>‹#›</a:t>
            </a:fld>
            <a:endParaRPr lang="ru-RU" dirty="0"/>
          </a:p>
        </p:txBody>
      </p:sp>
      <p:sp>
        <p:nvSpPr>
          <p:cNvPr id="10" name="Нижний колонтитул 9"/>
          <p:cNvSpPr>
            <a:spLocks noGrp="1"/>
          </p:cNvSpPr>
          <p:nvPr>
            <p:ph type="ftr" sz="quarter" idx="16"/>
          </p:nvPr>
        </p:nvSpPr>
        <p:spPr/>
        <p:txBody>
          <a:bodyPr/>
          <a:lstStyle/>
          <a:p>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A179FACF-7578-47D8-80A4-665CD594F8EB}" type="datetimeFigureOut">
              <a:rPr lang="ru-RU" smtClean="0"/>
              <a:pPr/>
              <a:t>30.11.2010</a:t>
            </a:fld>
            <a:endParaRPr lang="ru-RU" dirty="0"/>
          </a:p>
        </p:txBody>
      </p:sp>
      <p:sp>
        <p:nvSpPr>
          <p:cNvPr id="9" name="Номер слайда 8"/>
          <p:cNvSpPr>
            <a:spLocks noGrp="1"/>
          </p:cNvSpPr>
          <p:nvPr>
            <p:ph type="sldNum" sz="quarter" idx="11"/>
          </p:nvPr>
        </p:nvSpPr>
        <p:spPr/>
        <p:txBody>
          <a:bodyPr/>
          <a:lstStyle/>
          <a:p>
            <a:fld id="{FC874223-F873-4067-99BE-2E474F6C694F}" type="slidenum">
              <a:rPr lang="ru-RU" smtClean="0"/>
              <a:pPr/>
              <a:t>‹#›</a:t>
            </a:fld>
            <a:endParaRPr lang="ru-RU" dirty="0"/>
          </a:p>
        </p:txBody>
      </p:sp>
      <p:sp>
        <p:nvSpPr>
          <p:cNvPr id="10" name="Нижний колонтитул 9"/>
          <p:cNvSpPr>
            <a:spLocks noGrp="1"/>
          </p:cNvSpPr>
          <p:nvPr>
            <p:ph type="ftr" sz="quarter" idx="12"/>
          </p:nvPr>
        </p:nvSpPr>
        <p:spPr/>
        <p:txBody>
          <a:bodyPr/>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179FACF-7578-47D8-80A4-665CD594F8EB}" type="datetimeFigureOut">
              <a:rPr lang="ru-RU" smtClean="0"/>
              <a:pPr/>
              <a:t>30.11.2010</a:t>
            </a:fld>
            <a:endParaRPr lang="ru-RU" dirty="0"/>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dirty="0"/>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FC874223-F873-4067-99BE-2E474F6C694F}" type="slidenum">
              <a:rPr lang="ru-RU" smtClean="0"/>
              <a:pPr/>
              <a:t>‹#›</a:t>
            </a:fld>
            <a:endParaRPr lang="ru-RU" dirty="0"/>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857233"/>
            <a:ext cx="7815290" cy="3571899"/>
          </a:xfrm>
        </p:spPr>
        <p:txBody>
          <a:bodyPr>
            <a:normAutofit/>
          </a:bodyPr>
          <a:lstStyle/>
          <a:p>
            <a:r>
              <a:rPr lang="ru-RU" dirty="0" smtClean="0"/>
              <a:t>Задача о раскраска графа. Хроматические многочлены(полигоны).</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r>
              <a:rPr lang="ru-RU" dirty="0" smtClean="0"/>
              <a:t>Также хроматическое число можно рассматривать для других объектов, например, для метрических пространств. Так, хроматическим числом плоскости называется минимальное число </a:t>
            </a:r>
            <a:r>
              <a:rPr lang="ru-RU" dirty="0" err="1" smtClean="0"/>
              <a:t>χ </a:t>
            </a:r>
            <a:r>
              <a:rPr lang="ru-RU" dirty="0" smtClean="0"/>
              <a:t>такое, что существует раскраска всех точек плоскости в один из </a:t>
            </a:r>
            <a:r>
              <a:rPr lang="ru-RU" dirty="0" err="1" smtClean="0"/>
              <a:t>χ </a:t>
            </a:r>
            <a:r>
              <a:rPr lang="ru-RU" dirty="0" smtClean="0"/>
              <a:t>цветов и при этом никакие две точки одного цвета не находятся на расстоянии 1 друг от друга (плоскость не содержит монохроматических отрезков длины 1). Аналогично для любой размерности пространства. Элементарно доказывается, что для плоскости              , однако больше до сих пор неизвестно.</a:t>
            </a:r>
            <a:endParaRPr lang="ru-RU" dirty="0"/>
          </a:p>
        </p:txBody>
      </p:sp>
      <p:sp>
        <p:nvSpPr>
          <p:cNvPr id="3" name="Заголовок 2"/>
          <p:cNvSpPr>
            <a:spLocks noGrp="1"/>
          </p:cNvSpPr>
          <p:nvPr>
            <p:ph type="title"/>
          </p:nvPr>
        </p:nvSpPr>
        <p:spPr/>
        <p:txBody>
          <a:bodyPr/>
          <a:lstStyle/>
          <a:p>
            <a:r>
              <a:rPr lang="ru-RU" dirty="0" smtClean="0"/>
              <a:t>Обобщения</a:t>
            </a:r>
            <a:endParaRPr lang="ru-RU" dirty="0"/>
          </a:p>
        </p:txBody>
      </p:sp>
      <p:pic>
        <p:nvPicPr>
          <p:cNvPr id="4098" name="Picture 2"/>
          <p:cNvPicPr>
            <a:picLocks noChangeAspect="1" noChangeArrowheads="1"/>
          </p:cNvPicPr>
          <p:nvPr/>
        </p:nvPicPr>
        <p:blipFill>
          <a:blip r:embed="rId2"/>
          <a:srcRect/>
          <a:stretch>
            <a:fillRect/>
          </a:stretch>
        </p:blipFill>
        <p:spPr bwMode="auto">
          <a:xfrm>
            <a:off x="5857884" y="5214950"/>
            <a:ext cx="1146971" cy="242888"/>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Множество глубоких задач теории графов легко формулируются в терминах раскраски. Самая знаменитая из таких задач, проблема четырёх красок, в настоящее время решена, однако появляются новые, например, обобщение проблемы четырёх красок, гипотеза </a:t>
            </a:r>
            <a:r>
              <a:rPr lang="ru-RU" dirty="0" err="1" smtClean="0"/>
              <a:t>Хадвигера</a:t>
            </a:r>
            <a:r>
              <a:rPr lang="ru-RU" dirty="0" smtClean="0"/>
              <a:t>.</a:t>
            </a:r>
            <a:endParaRPr lang="ru-RU" dirty="0"/>
          </a:p>
        </p:txBody>
      </p:sp>
      <p:sp>
        <p:nvSpPr>
          <p:cNvPr id="3" name="Заголовок 2"/>
          <p:cNvSpPr>
            <a:spLocks noGrp="1"/>
          </p:cNvSpPr>
          <p:nvPr>
            <p:ph type="title"/>
          </p:nvPr>
        </p:nvSpPr>
        <p:spPr/>
        <p:txBody>
          <a:bodyPr/>
          <a:lstStyle/>
          <a:p>
            <a:r>
              <a:rPr lang="ru-RU" dirty="0" smtClean="0"/>
              <a:t>Значение для теории графов</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r>
              <a:rPr lang="ru-RU" dirty="0" smtClean="0"/>
              <a:t>Полный граф — простой граф, в котором каждая пара различных вершин </a:t>
            </a:r>
            <a:r>
              <a:rPr lang="ru-RU" dirty="0" err="1" smtClean="0"/>
              <a:t>смежна</a:t>
            </a:r>
            <a:r>
              <a:rPr lang="ru-RU" dirty="0" smtClean="0"/>
              <a:t>. Полный граф с </a:t>
            </a:r>
            <a:r>
              <a:rPr lang="ru-RU" dirty="0" err="1" smtClean="0"/>
              <a:t>n</a:t>
            </a:r>
            <a:r>
              <a:rPr lang="ru-RU" dirty="0" smtClean="0"/>
              <a:t> вершинами имеет </a:t>
            </a:r>
            <a:r>
              <a:rPr lang="ru-RU" dirty="0" err="1" smtClean="0"/>
              <a:t>n</a:t>
            </a:r>
            <a:r>
              <a:rPr lang="ru-RU" dirty="0" smtClean="0"/>
              <a:t>(</a:t>
            </a:r>
            <a:r>
              <a:rPr lang="ru-RU" dirty="0" err="1" smtClean="0"/>
              <a:t>n</a:t>
            </a:r>
            <a:r>
              <a:rPr lang="ru-RU" dirty="0" smtClean="0"/>
              <a:t> − 1) / 2 рёбер и обозначается </a:t>
            </a:r>
            <a:r>
              <a:rPr lang="ru-RU" dirty="0" err="1" smtClean="0"/>
              <a:t>Kn</a:t>
            </a:r>
            <a:r>
              <a:rPr lang="ru-RU" dirty="0" smtClean="0"/>
              <a:t>. Является регулярным графом степени </a:t>
            </a:r>
            <a:r>
              <a:rPr lang="ru-RU" dirty="0" err="1" smtClean="0"/>
              <a:t>n</a:t>
            </a:r>
            <a:r>
              <a:rPr lang="ru-RU" dirty="0" smtClean="0"/>
              <a:t> − 1.</a:t>
            </a:r>
          </a:p>
          <a:p>
            <a:endParaRPr lang="ru-RU" dirty="0" smtClean="0"/>
          </a:p>
          <a:p>
            <a:r>
              <a:rPr lang="ru-RU" dirty="0" smtClean="0"/>
              <a:t>Графы с K1 по K4 являются планарными. Полные графы с большим количеством вершин не являются планарными, так как содержат подграф K5 и, следовательно, не удовлетворяют критерию </a:t>
            </a:r>
            <a:r>
              <a:rPr lang="ru-RU" dirty="0" err="1" smtClean="0"/>
              <a:t>Понтрягина-Куратовского</a:t>
            </a:r>
            <a:r>
              <a:rPr lang="ru-RU" dirty="0" smtClean="0"/>
              <a:t>.</a:t>
            </a:r>
          </a:p>
          <a:p>
            <a:pPr>
              <a:buNone/>
            </a:pPr>
            <a:endParaRPr lang="ru-RU" dirty="0" smtClean="0"/>
          </a:p>
        </p:txBody>
      </p:sp>
      <p:sp>
        <p:nvSpPr>
          <p:cNvPr id="3" name="Заголовок 2"/>
          <p:cNvSpPr>
            <a:spLocks noGrp="1"/>
          </p:cNvSpPr>
          <p:nvPr>
            <p:ph type="title"/>
          </p:nvPr>
        </p:nvSpPr>
        <p:spPr/>
        <p:txBody>
          <a:bodyPr/>
          <a:lstStyle/>
          <a:p>
            <a:r>
              <a:rPr lang="ru-RU" dirty="0" smtClean="0"/>
              <a:t>Полный граф</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одержимое 8"/>
          <p:cNvSpPr>
            <a:spLocks noGrp="1"/>
          </p:cNvSpPr>
          <p:nvPr>
            <p:ph idx="1"/>
          </p:nvPr>
        </p:nvSpPr>
        <p:spPr/>
        <p:txBody>
          <a:bodyPr>
            <a:normAutofit fontScale="62500" lnSpcReduction="20000"/>
          </a:bodyPr>
          <a:lstStyle/>
          <a:p>
            <a:r>
              <a:rPr lang="ru-RU" dirty="0" smtClean="0"/>
              <a:t>Дерево — это связный граф (то есть такой граф, между любой парой вершин которого существует по крайней мере один путь), не содержащий циклов (то есть ациклический граф).[1] Ацикличность означает, что между любой парой вершин в дереве существует только один путь.</a:t>
            </a:r>
          </a:p>
          <a:p>
            <a:endParaRPr lang="ru-RU" dirty="0" smtClean="0"/>
          </a:p>
          <a:p>
            <a:r>
              <a:rPr lang="ru-RU" dirty="0" smtClean="0"/>
              <a:t>Ориентированное (направленное) дерево — </a:t>
            </a:r>
            <a:r>
              <a:rPr lang="ru-RU" dirty="0" err="1" smtClean="0"/>
              <a:t>ацикличный</a:t>
            </a:r>
            <a:r>
              <a:rPr lang="ru-RU" dirty="0" smtClean="0"/>
              <a:t> орграф (ориентированный граф, не содержащий циклов), в котором только одна вершина имеет нулевую степень захода (в неё не ведут дуги), а все остальные вершины имеют степень захода 1 (в них ведёт ровно по одной дуге). Вершина с нулевой степенью захода называется корнем дерева, вершины с нулевой степенью исхода (из которых не исходит ни одна дуга) называются концевыми вершинами или листьями.[2]</a:t>
            </a:r>
          </a:p>
          <a:p>
            <a:endParaRPr lang="ru-RU" dirty="0" smtClean="0"/>
          </a:p>
          <a:p>
            <a:r>
              <a:rPr lang="ru-RU" dirty="0" smtClean="0"/>
              <a:t>Формально дерево определяется как конечное множество T одного или более узлов со следующими свойствами:</a:t>
            </a:r>
          </a:p>
          <a:p>
            <a:r>
              <a:rPr lang="ru-RU" dirty="0" smtClean="0"/>
              <a:t>существует один корень дерева T</a:t>
            </a:r>
          </a:p>
          <a:p>
            <a:r>
              <a:rPr lang="ru-RU" dirty="0" smtClean="0"/>
              <a:t>остальные узлы (за исключением корня) распределены среди  непересекающихся множеств T1,...,Tm, и каждое из множеств является деревом; деревья T1,...,Tm называются поддеревьями данного корня T</a:t>
            </a:r>
            <a:endParaRPr lang="ru-RU" dirty="0"/>
          </a:p>
        </p:txBody>
      </p:sp>
      <p:sp>
        <p:nvSpPr>
          <p:cNvPr id="8" name="Заголовок 7"/>
          <p:cNvSpPr>
            <a:spLocks noGrp="1"/>
          </p:cNvSpPr>
          <p:nvPr>
            <p:ph type="title"/>
          </p:nvPr>
        </p:nvSpPr>
        <p:spPr/>
        <p:txBody>
          <a:bodyPr/>
          <a:lstStyle/>
          <a:p>
            <a:r>
              <a:rPr lang="ru-RU" dirty="0" smtClean="0"/>
              <a:t>Дерево (теория графов)</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5400684" cy="5119710"/>
          </a:xfrm>
        </p:spPr>
        <p:txBody>
          <a:bodyPr>
            <a:normAutofit fontScale="55000" lnSpcReduction="20000"/>
          </a:bodyPr>
          <a:lstStyle/>
          <a:p>
            <a:r>
              <a:rPr lang="ru-RU" dirty="0" smtClean="0"/>
              <a:t>Граф </a:t>
            </a:r>
            <a:r>
              <a:rPr lang="ru-RU" dirty="0" err="1" smtClean="0"/>
              <a:t>Петерсена</a:t>
            </a:r>
            <a:r>
              <a:rPr lang="ru-RU" dirty="0" smtClean="0"/>
              <a:t> — достаточно простой объект теории графов с интересными свойствами. Назван в Граф </a:t>
            </a:r>
            <a:r>
              <a:rPr lang="ru-RU" dirty="0" err="1" smtClean="0"/>
              <a:t>Петерсена</a:t>
            </a:r>
            <a:r>
              <a:rPr lang="ru-RU" dirty="0" smtClean="0"/>
              <a:t> является неориентированным кубическим графом. Его можно построить, взяв дополнение рёберного графа от полного 5-графа. Имеет 10 вершин и 15 рёбер. Сильно регулярен и </a:t>
            </a:r>
            <a:r>
              <a:rPr lang="ru-RU" dirty="0" err="1" smtClean="0"/>
              <a:t>рёберно</a:t>
            </a:r>
            <a:r>
              <a:rPr lang="ru-RU" dirty="0" smtClean="0"/>
              <a:t> регулярен, то есть, выбрав вершину или ребро можно отобразить граф на себя, переведя выбранный объект в любую вершину (ребро). Граф является клеткой и графом Мура. Его группа — S5. Конфигурация </a:t>
            </a:r>
            <a:r>
              <a:rPr lang="ru-RU" dirty="0" err="1" smtClean="0"/>
              <a:t>Дезарга</a:t>
            </a:r>
            <a:r>
              <a:rPr lang="ru-RU" dirty="0" smtClean="0"/>
              <a:t> в проективной геометрии соответствует дополнению графа </a:t>
            </a:r>
            <a:r>
              <a:rPr lang="ru-RU" dirty="0" err="1" smtClean="0"/>
              <a:t>Петерсена</a:t>
            </a:r>
            <a:r>
              <a:rPr lang="ru-RU" dirty="0" smtClean="0"/>
              <a:t> и соответственно имеет ту же группу S5.</a:t>
            </a:r>
          </a:p>
          <a:p>
            <a:pPr>
              <a:buNone/>
            </a:pPr>
            <a:r>
              <a:rPr lang="ru-RU" dirty="0" smtClean="0"/>
              <a:t>      Свойства:</a:t>
            </a:r>
          </a:p>
          <a:p>
            <a:r>
              <a:rPr lang="ru-RU" dirty="0" smtClean="0"/>
              <a:t>Не является гамильтоновым, в то же время, результат удаления вершины — гамильтонов граф.</a:t>
            </a:r>
          </a:p>
          <a:p>
            <a:r>
              <a:rPr lang="ru-RU" dirty="0" smtClean="0"/>
              <a:t>Хроматическое число графа — 3.</a:t>
            </a:r>
          </a:p>
          <a:p>
            <a:r>
              <a:rPr lang="ru-RU" dirty="0" smtClean="0"/>
              <a:t>Хроматический класс (раскраска рёбер) — 4, иными словами, граф не является суммой трех 1-факторов, что показал ещё сам </a:t>
            </a:r>
            <a:r>
              <a:rPr lang="ru-RU" dirty="0" err="1" smtClean="0"/>
              <a:t>Петерсен</a:t>
            </a:r>
            <a:r>
              <a:rPr lang="ru-RU" dirty="0" smtClean="0"/>
              <a:t>.[1]</a:t>
            </a:r>
          </a:p>
          <a:p>
            <a:r>
              <a:rPr lang="ru-RU" dirty="0" smtClean="0"/>
              <a:t>При изображении на плоскости имеет не менее двух самопересечений.</a:t>
            </a:r>
          </a:p>
          <a:p>
            <a:r>
              <a:rPr lang="ru-RU" dirty="0" smtClean="0"/>
              <a:t>Между любыми двумя вершинами существует единственный путь длины не более </a:t>
            </a:r>
            <a:r>
              <a:rPr lang="ru-RU" dirty="0" err="1" smtClean="0"/>
              <a:t>двух.честь</a:t>
            </a:r>
            <a:r>
              <a:rPr lang="ru-RU" dirty="0" smtClean="0"/>
              <a:t> </a:t>
            </a:r>
            <a:r>
              <a:rPr lang="ru-RU" dirty="0" err="1" smtClean="0"/>
              <a:t>Юлиуса</a:t>
            </a:r>
            <a:r>
              <a:rPr lang="ru-RU" dirty="0" smtClean="0"/>
              <a:t> </a:t>
            </a:r>
            <a:r>
              <a:rPr lang="ru-RU" dirty="0" err="1" smtClean="0"/>
              <a:t>Петерсена</a:t>
            </a:r>
            <a:r>
              <a:rPr lang="ru-RU" dirty="0" smtClean="0"/>
              <a:t>, датского математика.</a:t>
            </a:r>
            <a:endParaRPr lang="ru-RU" dirty="0"/>
          </a:p>
        </p:txBody>
      </p:sp>
      <p:sp>
        <p:nvSpPr>
          <p:cNvPr id="3" name="Заголовок 2"/>
          <p:cNvSpPr>
            <a:spLocks noGrp="1"/>
          </p:cNvSpPr>
          <p:nvPr>
            <p:ph type="title"/>
          </p:nvPr>
        </p:nvSpPr>
        <p:spPr/>
        <p:txBody>
          <a:bodyPr/>
          <a:lstStyle/>
          <a:p>
            <a:r>
              <a:rPr lang="ru-RU" dirty="0" smtClean="0"/>
              <a:t>Граф </a:t>
            </a:r>
            <a:r>
              <a:rPr lang="ru-RU" dirty="0" err="1" smtClean="0"/>
              <a:t>Петерсена</a:t>
            </a:r>
            <a:endParaRPr lang="ru-RU" dirty="0"/>
          </a:p>
        </p:txBody>
      </p:sp>
      <p:pic>
        <p:nvPicPr>
          <p:cNvPr id="4" name="Рисунок 3" descr="220px-Petersen1_tiny.svg.png"/>
          <p:cNvPicPr>
            <a:picLocks noChangeAspect="1"/>
          </p:cNvPicPr>
          <p:nvPr/>
        </p:nvPicPr>
        <p:blipFill>
          <a:blip r:embed="rId2"/>
          <a:stretch>
            <a:fillRect/>
          </a:stretch>
        </p:blipFill>
        <p:spPr>
          <a:xfrm>
            <a:off x="6357950" y="1214422"/>
            <a:ext cx="2095500" cy="2095500"/>
          </a:xfrm>
          <a:prstGeom prst="rect">
            <a:avLst/>
          </a:prstGeom>
        </p:spPr>
      </p:pic>
      <p:pic>
        <p:nvPicPr>
          <p:cNvPr id="5" name="Рисунок 4" descr="220px-Petersen2_tiny.svg.png"/>
          <p:cNvPicPr>
            <a:picLocks noChangeAspect="1"/>
          </p:cNvPicPr>
          <p:nvPr/>
        </p:nvPicPr>
        <p:blipFill>
          <a:blip r:embed="rId3"/>
          <a:stretch>
            <a:fillRect/>
          </a:stretch>
        </p:blipFill>
        <p:spPr>
          <a:xfrm>
            <a:off x="6357950" y="4143380"/>
            <a:ext cx="2095500" cy="20955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О. Оре. Теория графов. Перевод с английского И. Н. Врублевской, под редакцией Н. Н. Воробьева. М.: Наука, 1986.</a:t>
            </a:r>
          </a:p>
          <a:p>
            <a:r>
              <a:rPr lang="en-US" dirty="0" smtClean="0"/>
              <a:t>http://ru.wikipedia.org/wiki/</a:t>
            </a:r>
            <a:r>
              <a:rPr lang="ru-RU" smtClean="0"/>
              <a:t>Раскраска_графа</a:t>
            </a:r>
            <a:endParaRPr lang="ru-RU" dirty="0"/>
          </a:p>
        </p:txBody>
      </p:sp>
      <p:sp>
        <p:nvSpPr>
          <p:cNvPr id="3" name="Заголовок 2"/>
          <p:cNvSpPr>
            <a:spLocks noGrp="1"/>
          </p:cNvSpPr>
          <p:nvPr>
            <p:ph type="title"/>
          </p:nvPr>
        </p:nvSpPr>
        <p:spPr/>
        <p:txBody>
          <a:bodyPr/>
          <a:lstStyle/>
          <a:p>
            <a:r>
              <a:rPr lang="ru-RU" dirty="0" smtClean="0"/>
              <a:t>Литература</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dirty="0" smtClean="0"/>
              <a:t>Хроматическое число графа G — минимальное число цветов, в которые можно раскрасить вершины графа G так, чтобы концы любого ребра имели разные цвета. Обозначается χ(G). </a:t>
            </a:r>
            <a:endParaRPr lang="ru-RU" dirty="0"/>
          </a:p>
        </p:txBody>
      </p:sp>
      <p:sp>
        <p:nvSpPr>
          <p:cNvPr id="2" name="Заголовок 1"/>
          <p:cNvSpPr>
            <a:spLocks noGrp="1"/>
          </p:cNvSpPr>
          <p:nvPr>
            <p:ph type="title"/>
          </p:nvPr>
        </p:nvSpPr>
        <p:spPr/>
        <p:txBody>
          <a:bodyPr/>
          <a:lstStyle/>
          <a:p>
            <a:r>
              <a:rPr lang="ru-RU" dirty="0" smtClean="0"/>
              <a:t>Хроматическое число</a:t>
            </a:r>
            <a:endParaRPr lang="ru-RU" dirty="0"/>
          </a:p>
        </p:txBody>
      </p:sp>
      <p:pic>
        <p:nvPicPr>
          <p:cNvPr id="5" name="Рисунок 4" descr="480px-Petersen_graph_3-coloring.svg.png"/>
          <p:cNvPicPr>
            <a:picLocks noChangeAspect="1"/>
          </p:cNvPicPr>
          <p:nvPr/>
        </p:nvPicPr>
        <p:blipFill>
          <a:blip r:embed="rId2"/>
          <a:stretch>
            <a:fillRect/>
          </a:stretch>
        </p:blipFill>
        <p:spPr>
          <a:xfrm>
            <a:off x="642910" y="3286124"/>
            <a:ext cx="2714612" cy="2601503"/>
          </a:xfrm>
          <a:prstGeom prst="rect">
            <a:avLst/>
          </a:prstGeom>
        </p:spPr>
      </p:pic>
      <p:pic>
        <p:nvPicPr>
          <p:cNvPr id="2050" name="Picture 2"/>
          <p:cNvPicPr>
            <a:picLocks noChangeAspect="1" noChangeArrowheads="1"/>
          </p:cNvPicPr>
          <p:nvPr/>
        </p:nvPicPr>
        <p:blipFill>
          <a:blip r:embed="rId3"/>
          <a:srcRect/>
          <a:stretch>
            <a:fillRect/>
          </a:stretch>
        </p:blipFill>
        <p:spPr bwMode="auto">
          <a:xfrm>
            <a:off x="3428992" y="5429264"/>
            <a:ext cx="2000250" cy="40005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r>
              <a:rPr lang="ru-RU" dirty="0" smtClean="0"/>
              <a:t>Хроматическое число графа — минимальное число k, такое что множество V вершин графа можно разбить на k непересекающихся классов ,таких, что вершины в каждом классе независимы, то есть любое ребро графа не соединяет вершины одного и того же класса.</a:t>
            </a:r>
          </a:p>
          <a:p>
            <a:r>
              <a:rPr lang="ru-RU" dirty="0" smtClean="0"/>
              <a:t>Множество вершин графа называется независимым, если никакие две вершины этого множества не соединены ребром. Другими словами, индуцированный этим множеством подграф состоит из изолированных вершин. Иногда также говорят, что каждое ребро графа инцидентно не более чем одной вершине из независимого множества. Задача разрешения выглядит так: существует ли в заданном графе G независимое множество размера k? Соответствующая ей оптимизационная задача, она же задача о независимом множестве, формулируется следующим образом: в заданном графе G требуется найти независимое множество максимального размера.</a:t>
            </a:r>
            <a:endParaRPr lang="ru-RU" dirty="0"/>
          </a:p>
        </p:txBody>
      </p:sp>
      <p:sp>
        <p:nvSpPr>
          <p:cNvPr id="3" name="Заголовок 2"/>
          <p:cNvSpPr>
            <a:spLocks noGrp="1"/>
          </p:cNvSpPr>
          <p:nvPr>
            <p:ph type="title"/>
          </p:nvPr>
        </p:nvSpPr>
        <p:spPr/>
        <p:txBody>
          <a:bodyPr/>
          <a:lstStyle/>
          <a:p>
            <a:r>
              <a:rPr lang="ru-RU" dirty="0" smtClean="0"/>
              <a:t>Определение</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8472518" cy="3405198"/>
          </a:xfrm>
        </p:spPr>
        <p:txBody>
          <a:bodyPr>
            <a:normAutofit fontScale="70000" lnSpcReduction="20000"/>
          </a:bodyPr>
          <a:lstStyle/>
          <a:p>
            <a:r>
              <a:rPr lang="ru-RU" dirty="0" smtClean="0"/>
              <a:t>Иногда эту задачу называют поиском независимого множества максимального размера или максимального (по размеру) независимого множества. Не стоит путать это понятие с максимальным (по включению) независимым множеством, которое определяется как такое независимое множество вершин, что при добавлении к нему еще одной (любой) вершины исходного графа оно перестает быть независимым. Понятно, что таких множеств, вообще говоря, может быть несколько и разных размеров. Максимальное по включению независимое множество отнюдь не всегда является максимальным по размеру. В то же время, каждое независимое множество максимального размера по определению является также и максимальным по включению. Для нахождения (какого-то) максимального по включению независимого множества можно воспользоваться жадным алгоритмом, работающим за полиномиальное время, тогда как задача о независимом множестве максимального размера принадлежит к классу NP-полных задач.</a:t>
            </a:r>
            <a:endParaRPr lang="ru-RU" dirty="0"/>
          </a:p>
        </p:txBody>
      </p:sp>
      <p:sp>
        <p:nvSpPr>
          <p:cNvPr id="3" name="Заголовок 2"/>
          <p:cNvSpPr>
            <a:spLocks noGrp="1"/>
          </p:cNvSpPr>
          <p:nvPr>
            <p:ph type="title"/>
          </p:nvPr>
        </p:nvSpPr>
        <p:spPr/>
        <p:txBody>
          <a:bodyPr>
            <a:normAutofit fontScale="90000"/>
          </a:bodyPr>
          <a:lstStyle/>
          <a:p>
            <a:r>
              <a:rPr lang="ru-RU" smtClean="0"/>
              <a:t>Независимый набор из 9 голубых вершин.</a:t>
            </a:r>
            <a:endParaRPr lang="ru-RU" dirty="0"/>
          </a:p>
        </p:txBody>
      </p:sp>
      <p:pic>
        <p:nvPicPr>
          <p:cNvPr id="12" name="Рисунок 11" descr="150px-Independent_set_graph.svg.png"/>
          <p:cNvPicPr>
            <a:picLocks noChangeAspect="1"/>
          </p:cNvPicPr>
          <p:nvPr/>
        </p:nvPicPr>
        <p:blipFill>
          <a:blip r:embed="rId2"/>
          <a:stretch>
            <a:fillRect/>
          </a:stretch>
        </p:blipFill>
        <p:spPr>
          <a:xfrm>
            <a:off x="6786578" y="4572008"/>
            <a:ext cx="2143140" cy="2143140"/>
          </a:xfrm>
          <a:prstGeom prst="rect">
            <a:avLst/>
          </a:prstGeom>
        </p:spPr>
      </p:pic>
      <p:pic>
        <p:nvPicPr>
          <p:cNvPr id="13" name="Рисунок 12" descr="b75bf287a46aea70c303fda0f419bcf1.png"/>
          <p:cNvPicPr>
            <a:picLocks noChangeAspect="1"/>
          </p:cNvPicPr>
          <p:nvPr/>
        </p:nvPicPr>
        <p:blipFill>
          <a:blip r:embed="rId3"/>
          <a:stretch>
            <a:fillRect/>
          </a:stretch>
        </p:blipFill>
        <p:spPr>
          <a:xfrm>
            <a:off x="857224" y="5214950"/>
            <a:ext cx="4667250" cy="5905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K-раскрашиваемый граф — </a:t>
            </a:r>
            <a:r>
              <a:rPr lang="ru-RU" dirty="0" err="1" smtClean="0"/>
              <a:t>граф</a:t>
            </a:r>
            <a:r>
              <a:rPr lang="ru-RU" dirty="0" smtClean="0"/>
              <a:t>, хроматическое число которого не превосходит K. То есть его вершины можно раскрасить K разными цветами так, что у любого ребра концы будут разного цвета.</a:t>
            </a:r>
          </a:p>
          <a:p>
            <a:r>
              <a:rPr lang="ru-RU" dirty="0" smtClean="0"/>
              <a:t>K-хроматический граф — </a:t>
            </a:r>
            <a:r>
              <a:rPr lang="ru-RU" dirty="0" err="1" smtClean="0"/>
              <a:t>граф</a:t>
            </a:r>
            <a:r>
              <a:rPr lang="ru-RU" dirty="0" smtClean="0"/>
              <a:t>, хроматическое число которого равно K. То есть вершины графа можно раскрасить K цветами так, что у любого ребра концы будут разного цвета, но так раскрасить K − 1 цветами — уже нельзя.</a:t>
            </a:r>
            <a:endParaRPr lang="ru-RU" dirty="0"/>
          </a:p>
        </p:txBody>
      </p:sp>
      <p:sp>
        <p:nvSpPr>
          <p:cNvPr id="3" name="Заголовок 2"/>
          <p:cNvSpPr>
            <a:spLocks noGrp="1"/>
          </p:cNvSpPr>
          <p:nvPr>
            <p:ph type="title"/>
          </p:nvPr>
        </p:nvSpPr>
        <p:spPr/>
        <p:txBody>
          <a:bodyPr/>
          <a:lstStyle/>
          <a:p>
            <a:r>
              <a:rPr lang="ru-RU" dirty="0" smtClean="0"/>
              <a:t>Связанные определения</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8401080" cy="2547942"/>
          </a:xfrm>
        </p:spPr>
        <p:txBody>
          <a:bodyPr>
            <a:normAutofit fontScale="92500" lnSpcReduction="20000"/>
          </a:bodyPr>
          <a:lstStyle/>
          <a:p>
            <a:r>
              <a:rPr lang="ru-RU" dirty="0" smtClean="0"/>
              <a:t>Хроматический класс графа G — минимальное число цветов, в которые можно раскрасить ребра графа G так, чтобы смежные ребра имели разные цвета. Обозначается </a:t>
            </a:r>
            <a:r>
              <a:rPr lang="ru-RU" dirty="0" err="1" smtClean="0"/>
              <a:t>χ</a:t>
            </a:r>
            <a:r>
              <a:rPr lang="ru-RU" dirty="0" smtClean="0"/>
              <a:t>'(G). Проблема реберной раскраски произвольного плоского кубического графа без мостов тремя цветами эквивалентна знаменитой Проблеме четырех красок. Реберная раскраска определяет 1-факторизацию графа.</a:t>
            </a:r>
            <a:endParaRPr lang="ru-RU" dirty="0"/>
          </a:p>
        </p:txBody>
      </p:sp>
      <p:sp>
        <p:nvSpPr>
          <p:cNvPr id="3" name="Заголовок 2"/>
          <p:cNvSpPr>
            <a:spLocks noGrp="1"/>
          </p:cNvSpPr>
          <p:nvPr>
            <p:ph type="title"/>
          </p:nvPr>
        </p:nvSpPr>
        <p:spPr/>
        <p:txBody>
          <a:bodyPr/>
          <a:lstStyle/>
          <a:p>
            <a:r>
              <a:rPr lang="ru-RU" dirty="0" smtClean="0"/>
              <a:t>Реберная раскраска</a:t>
            </a:r>
            <a:endParaRPr lang="ru-RU" dirty="0"/>
          </a:p>
        </p:txBody>
      </p:sp>
      <p:pic>
        <p:nvPicPr>
          <p:cNvPr id="4" name="Рисунок 3" descr="380px-Desargues_graph_3color_edge.svg.png"/>
          <p:cNvPicPr>
            <a:picLocks noChangeAspect="1"/>
          </p:cNvPicPr>
          <p:nvPr/>
        </p:nvPicPr>
        <p:blipFill>
          <a:blip r:embed="rId2"/>
          <a:stretch>
            <a:fillRect/>
          </a:stretch>
        </p:blipFill>
        <p:spPr>
          <a:xfrm>
            <a:off x="6596070" y="4000504"/>
            <a:ext cx="2547930" cy="254793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5400684" cy="4762520"/>
          </a:xfrm>
        </p:spPr>
        <p:txBody>
          <a:bodyPr>
            <a:normAutofit fontScale="70000" lnSpcReduction="20000"/>
          </a:bodyPr>
          <a:lstStyle/>
          <a:p>
            <a:r>
              <a:rPr lang="ru-RU" dirty="0" smtClean="0"/>
              <a:t>Проблема четырёх красок — математическая задача, предложенная Ф. </a:t>
            </a:r>
            <a:r>
              <a:rPr lang="ru-RU" dirty="0" err="1" smtClean="0"/>
              <a:t>Гутри</a:t>
            </a:r>
            <a:r>
              <a:rPr lang="ru-RU" dirty="0" smtClean="0"/>
              <a:t> (англ.) в 1852 году. К. </a:t>
            </a:r>
            <a:r>
              <a:rPr lang="ru-RU" dirty="0" err="1" smtClean="0"/>
              <a:t>Аппель</a:t>
            </a:r>
            <a:r>
              <a:rPr lang="ru-RU" dirty="0" smtClean="0"/>
              <a:t> и В. </a:t>
            </a:r>
            <a:r>
              <a:rPr lang="ru-RU" dirty="0" err="1" smtClean="0"/>
              <a:t>Хакен</a:t>
            </a:r>
            <a:r>
              <a:rPr lang="ru-RU" dirty="0" smtClean="0"/>
              <a:t> доказали в 1976 г., что так можно раскрасить любую карту. Это была первая крупная математическая теорема, для доказательства которой был применён компьютер. Несмотря на последующие упрощения, доказательство практически невозможно проверить, не используя компьютер. Поэтому некоторые математики отнеслись к этому доказательству с недоверием, что объяснялось не только использованием компьютера, но и громоздкостью описания алгоритма первых доказательств (741 страница), впоследствии были предложены более компактные алгоритмы и скорректирован ряд ошибок[1]. Проблема четырех красок является одним из известнейших прецедентов неклассического доказательства в современной математике.</a:t>
            </a:r>
            <a:endParaRPr lang="ru-RU" dirty="0"/>
          </a:p>
        </p:txBody>
      </p:sp>
      <p:sp>
        <p:nvSpPr>
          <p:cNvPr id="3" name="Заголовок 2"/>
          <p:cNvSpPr>
            <a:spLocks noGrp="1"/>
          </p:cNvSpPr>
          <p:nvPr>
            <p:ph type="title"/>
          </p:nvPr>
        </p:nvSpPr>
        <p:spPr/>
        <p:txBody>
          <a:bodyPr/>
          <a:lstStyle/>
          <a:p>
            <a:r>
              <a:rPr lang="ru-RU" dirty="0" smtClean="0"/>
              <a:t>Проблема четырёх красок</a:t>
            </a:r>
            <a:endParaRPr lang="ru-RU" dirty="0"/>
          </a:p>
        </p:txBody>
      </p:sp>
      <p:pic>
        <p:nvPicPr>
          <p:cNvPr id="4" name="Рисунок 3" descr="300px-Four_Colour_Map_Example.svg.png"/>
          <p:cNvPicPr>
            <a:picLocks noChangeAspect="1"/>
          </p:cNvPicPr>
          <p:nvPr/>
        </p:nvPicPr>
        <p:blipFill>
          <a:blip r:embed="rId2"/>
          <a:stretch>
            <a:fillRect/>
          </a:stretch>
        </p:blipFill>
        <p:spPr>
          <a:xfrm>
            <a:off x="6000760" y="1571612"/>
            <a:ext cx="2857500" cy="3810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r>
              <a:rPr lang="ru-RU" dirty="0" smtClean="0"/>
              <a:t>Если рассмотреть количество различных раскрасок помеченного графа как функцию от доступного числа цветов </a:t>
            </a:r>
            <a:r>
              <a:rPr lang="ru-RU" dirty="0" err="1" smtClean="0"/>
              <a:t>t</a:t>
            </a:r>
            <a:r>
              <a:rPr lang="ru-RU" dirty="0" smtClean="0"/>
              <a:t>, то оказывается, что эта функция всегда будет полиномом от </a:t>
            </a:r>
            <a:r>
              <a:rPr lang="ru-RU" dirty="0" err="1" smtClean="0"/>
              <a:t>t</a:t>
            </a:r>
            <a:r>
              <a:rPr lang="ru-RU" dirty="0" smtClean="0"/>
              <a:t>. Этот факт был обнаружен </a:t>
            </a:r>
            <a:r>
              <a:rPr lang="ru-RU" dirty="0" err="1" smtClean="0"/>
              <a:t>Биркгофом</a:t>
            </a:r>
            <a:r>
              <a:rPr lang="ru-RU" dirty="0" smtClean="0"/>
              <a:t> и Льюисом [1] при попытке доказать гипотезу четырех красок.</a:t>
            </a:r>
          </a:p>
          <a:p>
            <a:r>
              <a:rPr lang="ru-RU" dirty="0" smtClean="0"/>
              <a:t>Треугольник  </a:t>
            </a:r>
            <a:r>
              <a:rPr lang="en-US" dirty="0" smtClean="0"/>
              <a:t>K3</a:t>
            </a:r>
            <a:r>
              <a:rPr lang="ru-RU" dirty="0" smtClean="0"/>
              <a:t>   </a:t>
            </a:r>
            <a:r>
              <a:rPr lang="en-US" dirty="0" smtClean="0"/>
              <a:t>	</a:t>
            </a:r>
            <a:r>
              <a:rPr lang="ru-RU" dirty="0" smtClean="0"/>
              <a:t>      </a:t>
            </a:r>
            <a:r>
              <a:rPr lang="en-US" dirty="0" smtClean="0"/>
              <a:t>t(t − 1)(t − 2)</a:t>
            </a:r>
          </a:p>
          <a:p>
            <a:r>
              <a:rPr lang="ru-RU" dirty="0" smtClean="0"/>
              <a:t>Полный граф </a:t>
            </a:r>
            <a:r>
              <a:rPr lang="en-US" dirty="0" err="1" smtClean="0"/>
              <a:t>Kn</a:t>
            </a:r>
            <a:r>
              <a:rPr lang="en-US" dirty="0" smtClean="0"/>
              <a:t>	</a:t>
            </a:r>
            <a:r>
              <a:rPr lang="ru-RU" dirty="0" smtClean="0"/>
              <a:t>      </a:t>
            </a:r>
            <a:r>
              <a:rPr lang="en-US" dirty="0" smtClean="0"/>
              <a:t>t(t − 1)(t − 2)...(t − (n − 1))</a:t>
            </a:r>
          </a:p>
          <a:p>
            <a:r>
              <a:rPr lang="ru-RU" dirty="0" smtClean="0"/>
              <a:t>Дерево с </a:t>
            </a:r>
            <a:r>
              <a:rPr lang="en-US" dirty="0" smtClean="0"/>
              <a:t>n </a:t>
            </a:r>
            <a:r>
              <a:rPr lang="ru-RU" dirty="0" smtClean="0"/>
              <a:t>вершинами      </a:t>
            </a:r>
            <a:r>
              <a:rPr lang="en-US" dirty="0" smtClean="0"/>
              <a:t>t(t − 1)n − 1</a:t>
            </a:r>
          </a:p>
          <a:p>
            <a:r>
              <a:rPr lang="ru-RU" dirty="0" smtClean="0"/>
              <a:t>Цикл </a:t>
            </a:r>
            <a:r>
              <a:rPr lang="en-US" dirty="0" err="1" smtClean="0"/>
              <a:t>Cn</a:t>
            </a:r>
            <a:r>
              <a:rPr lang="en-US" dirty="0" smtClean="0"/>
              <a:t>	</a:t>
            </a:r>
            <a:r>
              <a:rPr lang="ru-RU" dirty="0" smtClean="0"/>
              <a:t>                           </a:t>
            </a:r>
            <a:r>
              <a:rPr lang="en-US" dirty="0" smtClean="0"/>
              <a:t>(t − 1)n + ( − 1)n(t − 1)</a:t>
            </a:r>
          </a:p>
          <a:p>
            <a:r>
              <a:rPr lang="ru-RU" dirty="0" smtClean="0"/>
              <a:t>Граф </a:t>
            </a:r>
            <a:r>
              <a:rPr lang="ru-RU" dirty="0" err="1" smtClean="0"/>
              <a:t>Петерсена</a:t>
            </a:r>
            <a:r>
              <a:rPr lang="ru-RU" dirty="0" smtClean="0"/>
              <a:t>	                 </a:t>
            </a:r>
            <a:r>
              <a:rPr lang="en-US" dirty="0" smtClean="0"/>
              <a:t>t(t − 1)(t − 2)(t7 − 12t6 + 67t5 − 230t4 + 529t3 − 814t2 + 775t − 352)</a:t>
            </a:r>
            <a:endParaRPr lang="ru-RU" dirty="0"/>
          </a:p>
        </p:txBody>
      </p:sp>
      <p:sp>
        <p:nvSpPr>
          <p:cNvPr id="3" name="Заголовок 2"/>
          <p:cNvSpPr>
            <a:spLocks noGrp="1"/>
          </p:cNvSpPr>
          <p:nvPr>
            <p:ph type="title"/>
          </p:nvPr>
        </p:nvSpPr>
        <p:spPr/>
        <p:txBody>
          <a:bodyPr/>
          <a:lstStyle/>
          <a:p>
            <a:r>
              <a:rPr lang="ru-RU" dirty="0" smtClean="0"/>
              <a:t>Хроматический многочлен</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8329642" cy="4905396"/>
          </a:xfrm>
        </p:spPr>
        <p:txBody>
          <a:bodyPr>
            <a:normAutofit fontScale="62500" lnSpcReduction="20000"/>
          </a:bodyPr>
          <a:lstStyle/>
          <a:p>
            <a:r>
              <a:rPr lang="ru-RU" dirty="0" smtClean="0"/>
              <a:t>Для графа-вершины хроматический многочлен равен </a:t>
            </a:r>
            <a:r>
              <a:rPr lang="ru-RU" dirty="0" err="1" smtClean="0"/>
              <a:t>t</a:t>
            </a:r>
            <a:endParaRPr lang="ru-RU" dirty="0" smtClean="0"/>
          </a:p>
          <a:p>
            <a:endParaRPr lang="ru-RU" dirty="0" smtClean="0"/>
          </a:p>
          <a:p>
            <a:r>
              <a:rPr lang="ru-RU" dirty="0" smtClean="0"/>
              <a:t>Хроматический многочлен графа равен произведению хроматических многочленов его компонент</a:t>
            </a:r>
          </a:p>
          <a:p>
            <a:r>
              <a:rPr lang="ru-RU" dirty="0" smtClean="0"/>
              <a:t>Также существует рекуррентное соотношение</a:t>
            </a:r>
          </a:p>
          <a:p>
            <a:r>
              <a:rPr lang="ru-RU" dirty="0" smtClean="0"/>
              <a:t>P(</a:t>
            </a:r>
            <a:r>
              <a:rPr lang="ru-RU" dirty="0" err="1" smtClean="0"/>
              <a:t>G,t</a:t>
            </a:r>
            <a:r>
              <a:rPr lang="ru-RU" dirty="0" smtClean="0"/>
              <a:t>) = P(G − (</a:t>
            </a:r>
            <a:r>
              <a:rPr lang="ru-RU" dirty="0" err="1" smtClean="0"/>
              <a:t>u,v</a:t>
            </a:r>
            <a:r>
              <a:rPr lang="ru-RU" dirty="0" smtClean="0"/>
              <a:t>),</a:t>
            </a:r>
            <a:r>
              <a:rPr lang="ru-RU" dirty="0" err="1" smtClean="0"/>
              <a:t>t</a:t>
            </a:r>
            <a:r>
              <a:rPr lang="ru-RU" dirty="0" smtClean="0"/>
              <a:t>) − P(G / (</a:t>
            </a:r>
            <a:r>
              <a:rPr lang="ru-RU" dirty="0" err="1" smtClean="0"/>
              <a:t>u,v</a:t>
            </a:r>
            <a:r>
              <a:rPr lang="ru-RU" dirty="0" smtClean="0"/>
              <a:t>),</a:t>
            </a:r>
            <a:r>
              <a:rPr lang="ru-RU" dirty="0" err="1" smtClean="0"/>
              <a:t>t</a:t>
            </a:r>
            <a:r>
              <a:rPr lang="ru-RU" dirty="0" smtClean="0"/>
              <a:t>),</a:t>
            </a:r>
          </a:p>
          <a:p>
            <a:r>
              <a:rPr lang="ru-RU" dirty="0" smtClean="0"/>
              <a:t>где </a:t>
            </a:r>
            <a:r>
              <a:rPr lang="ru-RU" dirty="0" err="1" smtClean="0"/>
              <a:t>u</a:t>
            </a:r>
            <a:r>
              <a:rPr lang="ru-RU" dirty="0" smtClean="0"/>
              <a:t> и </a:t>
            </a:r>
            <a:r>
              <a:rPr lang="ru-RU" dirty="0" err="1" smtClean="0"/>
              <a:t>v</a:t>
            </a:r>
            <a:r>
              <a:rPr lang="ru-RU" dirty="0" smtClean="0"/>
              <a:t> — смежные вершины, G − (</a:t>
            </a:r>
            <a:r>
              <a:rPr lang="ru-RU" dirty="0" err="1" smtClean="0"/>
              <a:t>u,v</a:t>
            </a:r>
            <a:r>
              <a:rPr lang="ru-RU" dirty="0" smtClean="0"/>
              <a:t>) — граф, получающийся из графа G путем удаления ребра (</a:t>
            </a:r>
            <a:r>
              <a:rPr lang="ru-RU" dirty="0" err="1" smtClean="0"/>
              <a:t>u,v</a:t>
            </a:r>
            <a:r>
              <a:rPr lang="ru-RU" dirty="0" smtClean="0"/>
              <a:t>), а G / (</a:t>
            </a:r>
            <a:r>
              <a:rPr lang="ru-RU" dirty="0" err="1" smtClean="0"/>
              <a:t>u,v</a:t>
            </a:r>
            <a:r>
              <a:rPr lang="ru-RU" dirty="0" smtClean="0"/>
              <a:t>) — граф, получающийся из графа G путем стягивания ребра (</a:t>
            </a:r>
            <a:r>
              <a:rPr lang="ru-RU" dirty="0" err="1" smtClean="0"/>
              <a:t>u,v</a:t>
            </a:r>
            <a:r>
              <a:rPr lang="ru-RU" dirty="0" smtClean="0"/>
              <a:t>) в точку.</a:t>
            </a:r>
          </a:p>
          <a:p>
            <a:r>
              <a:rPr lang="ru-RU" dirty="0" smtClean="0"/>
              <a:t>Можно использовать эквивалентную формулу</a:t>
            </a:r>
          </a:p>
          <a:p>
            <a:pPr>
              <a:buNone/>
            </a:pPr>
            <a:endParaRPr lang="ru-RU" dirty="0" smtClean="0"/>
          </a:p>
          <a:p>
            <a:r>
              <a:rPr lang="ru-RU" dirty="0" smtClean="0"/>
              <a:t>где </a:t>
            </a:r>
            <a:r>
              <a:rPr lang="ru-RU" dirty="0" err="1" smtClean="0"/>
              <a:t>u</a:t>
            </a:r>
            <a:r>
              <a:rPr lang="ru-RU" dirty="0" smtClean="0"/>
              <a:t> и </a:t>
            </a:r>
            <a:r>
              <a:rPr lang="ru-RU" dirty="0" err="1" smtClean="0"/>
              <a:t>v</a:t>
            </a:r>
            <a:r>
              <a:rPr lang="ru-RU" dirty="0" smtClean="0"/>
              <a:t> — несмежные вершины, а G + (</a:t>
            </a:r>
            <a:r>
              <a:rPr lang="ru-RU" dirty="0" err="1" smtClean="0"/>
              <a:t>u,v</a:t>
            </a:r>
            <a:r>
              <a:rPr lang="ru-RU" dirty="0" smtClean="0"/>
              <a:t>) — граф, получающийся из графа G путем добавления ребра (</a:t>
            </a:r>
            <a:r>
              <a:rPr lang="ru-RU" dirty="0" err="1" smtClean="0"/>
              <a:t>u,v</a:t>
            </a:r>
            <a:r>
              <a:rPr lang="ru-RU" dirty="0" smtClean="0"/>
              <a:t>).</a:t>
            </a:r>
          </a:p>
          <a:p>
            <a:r>
              <a:rPr lang="ru-RU" dirty="0" smtClean="0"/>
              <a:t>[править]</a:t>
            </a:r>
          </a:p>
          <a:p>
            <a:r>
              <a:rPr lang="ru-RU" dirty="0" smtClean="0"/>
              <a:t>Свойства хроматического многочлена</a:t>
            </a:r>
          </a:p>
          <a:p>
            <a:r>
              <a:rPr lang="ru-RU" dirty="0" smtClean="0"/>
              <a:t>Для всех целых положительных </a:t>
            </a:r>
            <a:r>
              <a:rPr lang="ru-RU" dirty="0" err="1" smtClean="0"/>
              <a:t>t</a:t>
            </a:r>
            <a:endParaRPr lang="ru-RU" dirty="0" smtClean="0"/>
          </a:p>
          <a:p>
            <a:pPr>
              <a:buNone/>
            </a:pPr>
            <a:endParaRPr lang="ru-RU" dirty="0" smtClean="0"/>
          </a:p>
          <a:p>
            <a:r>
              <a:rPr lang="ru-RU" dirty="0" smtClean="0"/>
              <a:t>Хроматическое число </a:t>
            </a:r>
            <a:r>
              <a:rPr lang="ru-RU" dirty="0" err="1" smtClean="0"/>
              <a:t>χ</a:t>
            </a:r>
            <a:r>
              <a:rPr lang="ru-RU" dirty="0" smtClean="0"/>
              <a:t>(G) — наименьшее целое положительное </a:t>
            </a:r>
            <a:r>
              <a:rPr lang="ru-RU" dirty="0" err="1" smtClean="0"/>
              <a:t>t</a:t>
            </a:r>
            <a:r>
              <a:rPr lang="ru-RU" dirty="0" smtClean="0"/>
              <a:t>, для которого</a:t>
            </a:r>
          </a:p>
          <a:p>
            <a:r>
              <a:rPr lang="ru-RU" dirty="0" smtClean="0"/>
              <a:t>P(</a:t>
            </a:r>
            <a:r>
              <a:rPr lang="ru-RU" dirty="0" err="1" smtClean="0"/>
              <a:t>G,t</a:t>
            </a:r>
            <a:r>
              <a:rPr lang="ru-RU" dirty="0" smtClean="0"/>
              <a:t>) &gt; 0.</a:t>
            </a:r>
            <a:endParaRPr lang="ru-RU" dirty="0"/>
          </a:p>
        </p:txBody>
      </p:sp>
      <p:sp>
        <p:nvSpPr>
          <p:cNvPr id="3" name="Заголовок 2"/>
          <p:cNvSpPr>
            <a:spLocks noGrp="1"/>
          </p:cNvSpPr>
          <p:nvPr>
            <p:ph type="title"/>
          </p:nvPr>
        </p:nvSpPr>
        <p:spPr/>
        <p:txBody>
          <a:bodyPr>
            <a:normAutofit fontScale="90000"/>
          </a:bodyPr>
          <a:lstStyle/>
          <a:p>
            <a:r>
              <a:rPr lang="ru-RU" dirty="0" smtClean="0"/>
              <a:t>Нахождение хроматического многочлена произвольного графа</a:t>
            </a:r>
            <a:endParaRPr lang="ru-RU" dirty="0"/>
          </a:p>
        </p:txBody>
      </p:sp>
      <p:pic>
        <p:nvPicPr>
          <p:cNvPr id="3075" name="Picture 3"/>
          <p:cNvPicPr>
            <a:picLocks noChangeAspect="1" noChangeArrowheads="1"/>
          </p:cNvPicPr>
          <p:nvPr/>
        </p:nvPicPr>
        <p:blipFill>
          <a:blip r:embed="rId2"/>
          <a:srcRect/>
          <a:stretch>
            <a:fillRect/>
          </a:stretch>
        </p:blipFill>
        <p:spPr bwMode="auto">
          <a:xfrm>
            <a:off x="857224" y="1785926"/>
            <a:ext cx="2105025" cy="200025"/>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a:srcRect/>
          <a:stretch>
            <a:fillRect/>
          </a:stretch>
        </p:blipFill>
        <p:spPr bwMode="auto">
          <a:xfrm>
            <a:off x="2357422" y="2357430"/>
            <a:ext cx="4143375" cy="200025"/>
          </a:xfrm>
          <a:prstGeom prst="rect">
            <a:avLst/>
          </a:prstGeom>
          <a:noFill/>
          <a:ln w="9525">
            <a:noFill/>
            <a:miter lim="800000"/>
            <a:headEnd/>
            <a:tailEnd/>
          </a:ln>
          <a:effectLst/>
        </p:spPr>
      </p:pic>
      <p:pic>
        <p:nvPicPr>
          <p:cNvPr id="3077" name="Picture 5"/>
          <p:cNvPicPr>
            <a:picLocks noChangeAspect="1" noChangeArrowheads="1"/>
          </p:cNvPicPr>
          <p:nvPr/>
        </p:nvPicPr>
        <p:blipFill>
          <a:blip r:embed="rId4"/>
          <a:srcRect/>
          <a:stretch>
            <a:fillRect/>
          </a:stretch>
        </p:blipFill>
        <p:spPr bwMode="auto">
          <a:xfrm>
            <a:off x="857224" y="4071942"/>
            <a:ext cx="3600450" cy="200025"/>
          </a:xfrm>
          <a:prstGeom prst="rect">
            <a:avLst/>
          </a:prstGeom>
          <a:noFill/>
          <a:ln w="9525">
            <a:noFill/>
            <a:miter lim="800000"/>
            <a:headEnd/>
            <a:tailEnd/>
          </a:ln>
          <a:effectLst/>
        </p:spPr>
      </p:pic>
      <p:pic>
        <p:nvPicPr>
          <p:cNvPr id="3078" name="Picture 6"/>
          <p:cNvPicPr>
            <a:picLocks noChangeAspect="1" noChangeArrowheads="1"/>
          </p:cNvPicPr>
          <p:nvPr/>
        </p:nvPicPr>
        <p:blipFill>
          <a:blip r:embed="rId5"/>
          <a:srcRect/>
          <a:stretch>
            <a:fillRect/>
          </a:stretch>
        </p:blipFill>
        <p:spPr bwMode="auto">
          <a:xfrm>
            <a:off x="857224" y="5643578"/>
            <a:ext cx="971550" cy="200025"/>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53</TotalTime>
  <Words>1366</Words>
  <Application>Microsoft Office PowerPoint</Application>
  <PresentationFormat>Экран (4:3)</PresentationFormat>
  <Paragraphs>65</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Бумажная</vt:lpstr>
      <vt:lpstr>Задача о раскраска графа. Хроматические многочлены(полигоны).</vt:lpstr>
      <vt:lpstr>Хроматическое число</vt:lpstr>
      <vt:lpstr>Определение</vt:lpstr>
      <vt:lpstr>Независимый набор из 9 голубых вершин.</vt:lpstr>
      <vt:lpstr>Связанные определения</vt:lpstr>
      <vt:lpstr>Реберная раскраска</vt:lpstr>
      <vt:lpstr>Проблема четырёх красок</vt:lpstr>
      <vt:lpstr>Хроматический многочлен</vt:lpstr>
      <vt:lpstr>Нахождение хроматического многочлена произвольного графа</vt:lpstr>
      <vt:lpstr>Обобщения</vt:lpstr>
      <vt:lpstr>Значение для теории графов</vt:lpstr>
      <vt:lpstr>Полный граф</vt:lpstr>
      <vt:lpstr>Дерево (теория графов)</vt:lpstr>
      <vt:lpstr>Граф Петерсена</vt:lpstr>
      <vt:lpstr>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Задача о раскраска графа. Хромотические многочлены(полигоны).</dc:title>
  <dc:creator>Ромчик</dc:creator>
  <cp:lastModifiedBy>Ромчик</cp:lastModifiedBy>
  <cp:revision>11</cp:revision>
  <dcterms:created xsi:type="dcterms:W3CDTF">2010-11-30T11:13:00Z</dcterms:created>
  <dcterms:modified xsi:type="dcterms:W3CDTF">2010-11-30T12:07:35Z</dcterms:modified>
</cp:coreProperties>
</file>